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16" r:id="rId2"/>
    <p:sldId id="364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5" r:id="rId17"/>
    <p:sldId id="417" r:id="rId18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644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24WLELXGKFAX7-43.TIF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24WLELXGKFAX7-44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3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24WLELXGKFAX7-45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4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5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6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8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9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0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1.doc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2.docx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4153371" y="2564904"/>
            <a:ext cx="67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考向（二）光的全反射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59558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1628800"/>
            <a:ext cx="10975658" cy="3744416"/>
          </a:xfrm>
        </p:spPr>
        <p:txBody>
          <a:bodyPr/>
          <a:lstStyle/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发生全反射现象的条件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光从光密介质射入光疏介质。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5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入射角大于或等于临界角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sp>
        <p:nvSpPr>
          <p:cNvPr id="5" name="流程图: 离页连接符 4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重点强调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977940"/>
              </p:ext>
            </p:extLst>
          </p:nvPr>
        </p:nvGraphicFramePr>
        <p:xfrm>
          <a:off x="912813" y="1773213"/>
          <a:ext cx="10367962" cy="34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文档" r:id="rId4" imgW="10367808" imgH="3455356" progId="Word.Document.12">
                  <p:embed/>
                </p:oleObj>
              </mc:Choice>
              <mc:Fallback>
                <p:oleObj name="文档" r:id="rId4" imgW="10367808" imgH="34553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1773213"/>
                        <a:ext cx="10367962" cy="345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1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430186"/>
              </p:ext>
            </p:extLst>
          </p:nvPr>
        </p:nvGraphicFramePr>
        <p:xfrm>
          <a:off x="552971" y="225276"/>
          <a:ext cx="10628312" cy="47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文档" r:id="rId4" imgW="10739012" imgH="4830660" progId="Word.Document.12">
                  <p:embed/>
                </p:oleObj>
              </mc:Choice>
              <mc:Fallback>
                <p:oleObj name="文档" r:id="rId4" imgW="10739012" imgH="48306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971" y="225276"/>
                        <a:ext cx="10628312" cy="478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24WLELXGKFAX7-43.TIF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395" y="4509120"/>
            <a:ext cx="3904789" cy="201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4979" y="116632"/>
            <a:ext cx="10975658" cy="5112568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求该单色光在玻璃材料中发生全反射的临界角的正弦值；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现将该光束绕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点沿逆时针方向在纸面内转动至水平方向，观察到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面上有光线从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点射出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点未画出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。求光束在玻璃材料中的传播时间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不考虑圆柱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弧面部分的发射光线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根据题意可知，光线从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界面的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点进入玻璃棱镜，由折射定律画出光路图，如图所示：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24WLELXGKFAX7-4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71" y="4811810"/>
            <a:ext cx="3456384" cy="17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215353"/>
              </p:ext>
            </p:extLst>
          </p:nvPr>
        </p:nvGraphicFramePr>
        <p:xfrm>
          <a:off x="770185" y="728663"/>
          <a:ext cx="10367962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文档" r:id="rId4" imgW="10367808" imgH="5401154" progId="Word.Document.12">
                  <p:embed/>
                </p:oleObj>
              </mc:Choice>
              <mc:Fallback>
                <p:oleObj name="文档" r:id="rId4" imgW="10367808" imgH="54011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0185" y="728663"/>
                        <a:ext cx="10367962" cy="540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68995" y="1268760"/>
            <a:ext cx="10975658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根据题意，当光线转至水平方向入射，入射角大小仍为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θ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，画出光路图，如图所示：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pic>
        <p:nvPicPr>
          <p:cNvPr id="3074" name="Picture 2" descr="24WLELXGKFAX7-4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63" y="3337086"/>
            <a:ext cx="3865339" cy="182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185855"/>
              </p:ext>
            </p:extLst>
          </p:nvPr>
        </p:nvGraphicFramePr>
        <p:xfrm>
          <a:off x="912813" y="836712"/>
          <a:ext cx="10367962" cy="511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文档" r:id="rId4" imgW="10367808" imgH="5118966" progId="Word.Document.12">
                  <p:embed/>
                </p:oleObj>
              </mc:Choice>
              <mc:Fallback>
                <p:oleObj name="文档" r:id="rId4" imgW="10367808" imgH="51189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836712"/>
                        <a:ext cx="10367962" cy="5119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113335"/>
              </p:ext>
            </p:extLst>
          </p:nvPr>
        </p:nvGraphicFramePr>
        <p:xfrm>
          <a:off x="841003" y="1052736"/>
          <a:ext cx="10367962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文档" r:id="rId4" imgW="10367808" imgH="4949438" progId="Word.Document.12">
                  <p:embed/>
                </p:oleObj>
              </mc:Choice>
              <mc:Fallback>
                <p:oleObj name="文档" r:id="rId4" imgW="10367808" imgH="49494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1003" y="1052736"/>
                        <a:ext cx="10367962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28256"/>
              </p:ext>
            </p:extLst>
          </p:nvPr>
        </p:nvGraphicFramePr>
        <p:xfrm>
          <a:off x="626169" y="1196752"/>
          <a:ext cx="10367962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文档" r:id="rId4" imgW="10367808" imgH="2942812" progId="Word.Document.12">
                  <p:embed/>
                </p:oleObj>
              </mc:Choice>
              <mc:Fallback>
                <p:oleObj name="文档" r:id="rId4" imgW="10367808" imgH="29428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6169" y="1196752"/>
                        <a:ext cx="10367962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493389"/>
              </p:ext>
            </p:extLst>
          </p:nvPr>
        </p:nvGraphicFramePr>
        <p:xfrm>
          <a:off x="552971" y="4045619"/>
          <a:ext cx="10367962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文档" r:id="rId7" imgW="10367808" imgH="1471406" progId="Word.Document.12">
                  <p:embed/>
                </p:oleObj>
              </mc:Choice>
              <mc:Fallback>
                <p:oleObj name="文档" r:id="rId7" imgW="10367808" imgH="14714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971" y="4045619"/>
                        <a:ext cx="10367962" cy="1471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398636"/>
              </p:ext>
            </p:extLst>
          </p:nvPr>
        </p:nvGraphicFramePr>
        <p:xfrm>
          <a:off x="770185" y="188640"/>
          <a:ext cx="10367962" cy="655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文档" r:id="rId4" imgW="10367808" imgH="6552579" progId="Word.Document.12">
                  <p:embed/>
                </p:oleObj>
              </mc:Choice>
              <mc:Fallback>
                <p:oleObj name="文档" r:id="rId4" imgW="10367808" imgH="65525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0185" y="188640"/>
                        <a:ext cx="10367962" cy="655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482863"/>
              </p:ext>
            </p:extLst>
          </p:nvPr>
        </p:nvGraphicFramePr>
        <p:xfrm>
          <a:off x="552971" y="1340768"/>
          <a:ext cx="11071225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文档" r:id="rId4" imgW="11308047" imgH="4871332" progId="Word.Document.12">
                  <p:embed/>
                </p:oleObj>
              </mc:Choice>
              <mc:Fallback>
                <p:oleObj name="文档" r:id="rId4" imgW="11308047" imgH="48713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971" y="1340768"/>
                        <a:ext cx="11071225" cy="477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44624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474967"/>
              </p:ext>
            </p:extLst>
          </p:nvPr>
        </p:nvGraphicFramePr>
        <p:xfrm>
          <a:off x="624979" y="836712"/>
          <a:ext cx="11258550" cy="569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文档" r:id="rId4" imgW="11173522" imgH="5803919" progId="Word.Document.12">
                  <p:embed/>
                </p:oleObj>
              </mc:Choice>
              <mc:Fallback>
                <p:oleObj name="文档" r:id="rId4" imgW="11173522" imgH="58039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836712"/>
                        <a:ext cx="11258550" cy="569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195816"/>
              </p:ext>
            </p:extLst>
          </p:nvPr>
        </p:nvGraphicFramePr>
        <p:xfrm>
          <a:off x="552971" y="527769"/>
          <a:ext cx="11190287" cy="599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文档" r:id="rId4" imgW="11304810" imgH="6050833" progId="Word.Document.12">
                  <p:embed/>
                </p:oleObj>
              </mc:Choice>
              <mc:Fallback>
                <p:oleObj name="文档" r:id="rId4" imgW="11304810" imgH="60508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971" y="527769"/>
                        <a:ext cx="11190287" cy="599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412776"/>
            <a:ext cx="10975658" cy="3949897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．当他以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向水面发射激光时，岸上救援人员接收激光光束的方向与水面夹角小于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．当他以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向水面发射激光时，岸上救援人员接收激光光束的方向与水面夹角大于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16632"/>
            <a:ext cx="10975658" cy="6264696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sz="1000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sz="1000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当潜水员以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向水面发射激光时，入射角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，则根据折射定律有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sin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，折射角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，则岸上救援人员接收激光光束的方向与水面夹角小于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762279"/>
              </p:ext>
            </p:extLst>
          </p:nvPr>
        </p:nvGraphicFramePr>
        <p:xfrm>
          <a:off x="624979" y="1124744"/>
          <a:ext cx="10367962" cy="298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文档" r:id="rId4" imgW="10367808" imgH="2982764" progId="Word.Document.12">
                  <p:embed/>
                </p:oleObj>
              </mc:Choice>
              <mc:Fallback>
                <p:oleObj name="文档" r:id="rId4" imgW="10367808" imgH="29827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1124744"/>
                        <a:ext cx="10367962" cy="298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306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18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</TotalTime>
  <Words>330</Words>
  <Application>Microsoft Office PowerPoint</Application>
  <PresentationFormat>自定义</PresentationFormat>
  <Paragraphs>22</Paragraphs>
  <Slides>17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2023-11-28T08:08:11Z</dcterms:modified>
</cp:coreProperties>
</file>